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F70FC8-FF19-4E81-AB83-1960FE02DCDD}">
  <a:tblStyle styleId="{55F70FC8-FF19-4E81-AB83-1960FE02DC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e9f78f16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be9f78f163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e9f78f16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be9f78f163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e9f78f16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be9f78f163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e9f78f16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be9f78f163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be9f78f16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be9f78f163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e9f78f16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be9f78f163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8f022f1b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58f022f1b5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8f022f1b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58f022f1b5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ede693e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fede693e35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ede693e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fede693e35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8f022f1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58f022f1b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ede693e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fede693e35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ede693e3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ede693e3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ede693e3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ede693e3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8f022f1b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58f022f1b5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ede693e3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fede693e35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ede693e3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fede693e35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ede693e3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fede693e35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ede693e3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fede693e35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ede693e3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fede693e35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ed012ff92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bed012ff9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8f022f1b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58f022f1b5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8f022f1b5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58f022f1b5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ed012ff9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bed012ff9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f5746d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bf5746ddf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bed012ff9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bed012ff9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8f022f1b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58f022f1b5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e9f78f163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be9f78f16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f0050cf80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bf0050cf8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be9f78f163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be9f78f16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e9f78f1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be9f78f16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e9f78f16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be9f78f163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worldsocionics@hot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3 - ROLE FUNCTION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685800" y="2065800"/>
            <a:ext cx="7376100" cy="285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Super-Ego, 2D and Reluctant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“act” we feel made to put 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Uncomfortable to use, crude and inconsistent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Responds to risks and external expectations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Fails if supported by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Vulnerable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8" name="Google Shape;238;p28"/>
          <p:cNvGraphicFramePr/>
          <p:nvPr/>
        </p:nvGraphicFramePr>
        <p:xfrm>
          <a:off x="9013900" y="69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463" y="4391025"/>
            <a:ext cx="3661475" cy="20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4 - VULNERABLE FUNCTION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685800" y="2065800"/>
            <a:ext cx="6845100" cy="285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Super-Ego, 1D and Intransigent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blind spot we cannot use properly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Beyond our understanding or appreciation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Totally rejected and avoided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Refuses to support the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29"/>
          <p:cNvGraphicFramePr/>
          <p:nvPr/>
        </p:nvGraphicFramePr>
        <p:xfrm>
          <a:off x="9013900" y="69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387" y="3914750"/>
            <a:ext cx="3088112" cy="27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5 - SUGGESTIVE FUNCTION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685800" y="2065800"/>
            <a:ext cx="7317300" cy="285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Super-Id, 1D and Collaborative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Unfulfilled needs we know not how to satisfy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Naturally complements the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Leading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Lacks confidence, seeks guidance from others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Where true pain and vulnerability can be felt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30"/>
          <p:cNvGraphicFramePr/>
          <p:nvPr/>
        </p:nvGraphicFramePr>
        <p:xfrm>
          <a:off x="9013900" y="69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3900" y="3597850"/>
            <a:ext cx="2336600" cy="31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6 - MOBILISING FUNCTION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685800" y="2066375"/>
            <a:ext cx="6951300" cy="285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Super-Id, 2D and Assertive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Aspirations and areas of personal growth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would like to be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Must prove itself to support the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Suggestive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Often overconfident and can backfire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5" name="Google Shape;265;p31"/>
          <p:cNvGraphicFramePr/>
          <p:nvPr/>
        </p:nvGraphicFramePr>
        <p:xfrm>
          <a:off x="9013900" y="69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950" y="3536625"/>
            <a:ext cx="3165542" cy="31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7 - IGNORING FUNCTION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685800" y="2065800"/>
            <a:ext cx="7442100" cy="285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Id, 3D and Intransigent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Suppressed by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Leading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kept in a cage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Only used when necessary to the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Seen as the “backward” or “wrong” thing to do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Expertly unused until let out the cage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4" name="Google Shape;274;p32"/>
          <p:cNvGraphicFramePr/>
          <p:nvPr/>
        </p:nvGraphicFramePr>
        <p:xfrm>
          <a:off x="9013900" y="69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575" y="3630725"/>
            <a:ext cx="2862925" cy="30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8 - DEMONSTRATIVE FUNCTION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685800" y="2065800"/>
            <a:ext cx="7045800" cy="285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Id, 4D and Reluctant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Highly active, often feeding 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strong as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Leading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but not taken seriously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Taken entirely for granted, used to relax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Returned to when confidence is low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3" name="Google Shape;283;p33"/>
          <p:cNvGraphicFramePr/>
          <p:nvPr/>
        </p:nvGraphicFramePr>
        <p:xfrm>
          <a:off x="9013900" y="69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575" y="4128800"/>
            <a:ext cx="4339825" cy="17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3369150" y="0"/>
            <a:ext cx="54537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HOW FUNCTIONS CONNECT</a:t>
            </a:r>
            <a:endParaRPr b="0" i="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1" name="Google Shape;291;p34"/>
          <p:cNvGraphicFramePr/>
          <p:nvPr/>
        </p:nvGraphicFramePr>
        <p:xfrm>
          <a:off x="196250" y="14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5899750"/>
                <a:gridCol w="5899750"/>
              </a:tblGrid>
              <a:tr h="32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Interactions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Transitions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55100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Functions playing together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Between inverse Functions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If Stubborn, then competitive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If Flexible, then collaborative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Valued reins over Neglected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Movements between Functions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Between opposing Functions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If Obvious, then explicit change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If Subtle, then implicit default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Goes from Constant to Variable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575" y="148350"/>
            <a:ext cx="1159500" cy="11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INTERACTIONS - Dichotomies in common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9075" y="146000"/>
            <a:ext cx="1781750" cy="17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901750" y="2065800"/>
            <a:ext cx="9041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Strong/Weak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Stubborn/Flexible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Demanding/Supplying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Elements are always the SAME Domain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4 Function Interactions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7" name="Google Shape;307;p36"/>
          <p:cNvGraphicFramePr/>
          <p:nvPr/>
        </p:nvGraphicFramePr>
        <p:xfrm>
          <a:off x="9525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Demanding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Supplying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Stubborn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1+7 =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Domination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4+6 =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Hubris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Flexible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3+5 =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Struggle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2+8 =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Mastery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8" name="Google Shape;308;p36"/>
          <p:cNvGraphicFramePr/>
          <p:nvPr/>
        </p:nvGraphicFramePr>
        <p:xfrm>
          <a:off x="952500" y="419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Demanding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Supplying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Strong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1+7 = Domination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2+8 = Mastery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Weak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3+5 = Struggle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4+6 = Hubris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9" name="Google Shape;309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DOMINATION: LEADING &amp; IGNORING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685800" y="1990175"/>
            <a:ext cx="6744600" cy="190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Strong, Stubborn and Demanding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Area of total certainty and control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dominates 7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kept in a cage, let out when needed by 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6" name="Google Shape;316;p37"/>
          <p:cNvGraphicFramePr/>
          <p:nvPr/>
        </p:nvGraphicFramePr>
        <p:xfrm>
          <a:off x="9090100" y="61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700" y="3974400"/>
            <a:ext cx="4124902" cy="25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5811075" y="1964275"/>
            <a:ext cx="61167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4</a:t>
            </a:r>
            <a:r>
              <a:rPr lang="en-GB"/>
              <a:t>. FUNCTIONS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Part II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MASTERY: CREATIVE &amp; DEMONSTRATIVE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685800" y="1990175"/>
            <a:ext cx="5686800" cy="190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Strong, Flexible and Supplying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Area of resourceful adaptation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and 8 in fluid interplay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leads, but constantly fed by 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5" name="Google Shape;325;p38"/>
          <p:cNvGraphicFramePr/>
          <p:nvPr/>
        </p:nvGraphicFramePr>
        <p:xfrm>
          <a:off x="9090100" y="61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875" y="3896825"/>
            <a:ext cx="4872362" cy="27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STRUGGLE: ROLE &amp; SUGGESTIVE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685800" y="1990175"/>
            <a:ext cx="69720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Weak, Demanding and Flexible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Area of unwanted adaptation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desirable but not viable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undesirable but viable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Forced to use 3, until help received in 5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4" name="Google Shape;334;p39"/>
          <p:cNvGraphicFramePr/>
          <p:nvPr/>
        </p:nvGraphicFramePr>
        <p:xfrm>
          <a:off x="9090100" y="61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063" y="3501050"/>
            <a:ext cx="3192676" cy="3192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HUBRIS: VULNERABLE &amp; MOBILISING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685800" y="1990175"/>
            <a:ext cx="6795600" cy="190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Weak, Supplying and Stubborn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Area of overconfident striving and failure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flies too close to sun, overplays its hand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Blindness to 4 trips up 6 in big crash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3" name="Google Shape;343;p40"/>
          <p:cNvGraphicFramePr/>
          <p:nvPr/>
        </p:nvGraphicFramePr>
        <p:xfrm>
          <a:off x="9090100" y="61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000" y="4117148"/>
            <a:ext cx="4116625" cy="2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TRANSI</a:t>
            </a:r>
            <a:r>
              <a:rPr lang="en-GB"/>
              <a:t>TIONS - Dichotomies in common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8500" y="181300"/>
            <a:ext cx="1781750" cy="17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/>
        </p:nvSpPr>
        <p:spPr>
          <a:xfrm>
            <a:off x="901750" y="2065800"/>
            <a:ext cx="904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Public/Private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Obvious/Subtle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Demanding/Supplying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4 Function Transitions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9" name="Google Shape;359;p42"/>
          <p:cNvGraphicFramePr/>
          <p:nvPr/>
        </p:nvGraphicFramePr>
        <p:xfrm>
          <a:off x="9525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Demanding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Supplying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Public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1+3 =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Masking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2+4 = Substitution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Private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5+7 = Distraction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6+8 =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Growth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0" name="Google Shape;360;p42"/>
          <p:cNvGraphicFramePr/>
          <p:nvPr/>
        </p:nvGraphicFramePr>
        <p:xfrm>
          <a:off x="952500" y="438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Demanding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Supplying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Obvious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1+3 = Masking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6+8 = Growth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Subtle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5+7 = Distraction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2+4 = Substitution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1" name="Google Shape;361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lang="en-GB"/>
              <a:t>MASKING: LEADING -&gt; ROLE</a:t>
            </a:r>
            <a:endParaRPr b="1" i="0" sz="3600" u="none" cap="none" strike="noStrike">
              <a:solidFill>
                <a:schemeClr val="lt1"/>
              </a:solidFill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685800" y="1990175"/>
            <a:ext cx="6489900" cy="277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Public, Obvious and Demanding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Unpleasant, unnatural adaptation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1 -&gt; 3 in small pushes, then reverts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Lasts no longer than necessary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 dependent on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Vertical Blocking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Interfaces with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Struggle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interaction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8" name="Google Shape;368;p43"/>
          <p:cNvGraphicFramePr/>
          <p:nvPr/>
        </p:nvGraphicFramePr>
        <p:xfrm>
          <a:off x="9090100" y="61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500" y="3893650"/>
            <a:ext cx="4067350" cy="25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/>
        </p:nvSpPr>
        <p:spPr>
          <a:xfrm>
            <a:off x="662800" y="1990175"/>
            <a:ext cx="59835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Public, Subtle and Supplying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Compensates for cognitive absence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4 -&gt; 2 by default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fills in the gaps left by 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Sustains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Mastery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 ensures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Hubris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6" name="Google Shape;376;p44"/>
          <p:cNvGraphicFramePr/>
          <p:nvPr/>
        </p:nvGraphicFramePr>
        <p:xfrm>
          <a:off x="9090100" y="61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7" name="Google Shape;377;p4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SUBSTITUTION: VULNERABLE -&gt; CREATIVE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575" y="3481925"/>
            <a:ext cx="2203650" cy="33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/>
        </p:nvSpPr>
        <p:spPr>
          <a:xfrm>
            <a:off x="685800" y="2065800"/>
            <a:ext cx="79602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Private, Obvious and Supplying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Low-stakes/reward to high-stakes/reward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8 -&gt; 6 with growing confidence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Goes back to 8 confidence is broken, rinse/repeat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Suspends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Mastery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undone by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Hubris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5" name="Google Shape;385;p45"/>
          <p:cNvGraphicFramePr/>
          <p:nvPr/>
        </p:nvGraphicFramePr>
        <p:xfrm>
          <a:off x="9095125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86" name="Google Shape;386;p4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GROWTH: DEMONSTRATIVE -&gt; MOBILISING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4075" y="3611325"/>
            <a:ext cx="2975825" cy="29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/>
        </p:nvSpPr>
        <p:spPr>
          <a:xfrm>
            <a:off x="685800" y="1979950"/>
            <a:ext cx="7501500" cy="2770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Private, Subtle and Demanding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Temporary sacrifice of need fulfilment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When necessary, 5 -&gt; 7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Non-responsive to dual support when activated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Effect dissipates after use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Prevented by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Domination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prolongs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Struggle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4" name="Google Shape;394;p46"/>
          <p:cNvGraphicFramePr/>
          <p:nvPr/>
        </p:nvGraphicFramePr>
        <p:xfrm>
          <a:off x="9093475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5" name="Google Shape;395;p4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DISTRACTION: SUGGESTIVE -&gt; IGNORING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325" y="3858375"/>
            <a:ext cx="3549175" cy="26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INTERFACES</a:t>
            </a:r>
            <a:endParaRPr/>
          </a:p>
        </p:txBody>
      </p:sp>
      <p:sp>
        <p:nvSpPr>
          <p:cNvPr id="403" name="Google Shape;403;p47"/>
          <p:cNvSpPr/>
          <p:nvPr/>
        </p:nvSpPr>
        <p:spPr>
          <a:xfrm>
            <a:off x="748786" y="2681292"/>
            <a:ext cx="1064100" cy="355500"/>
          </a:xfrm>
          <a:prstGeom prst="bentArrow">
            <a:avLst>
              <a:gd fmla="val 25000" name="adj1"/>
              <a:gd fmla="val 24426" name="adj2"/>
              <a:gd fmla="val 25000" name="adj3"/>
              <a:gd fmla="val 43750" name="adj4"/>
            </a:avLst>
          </a:prstGeom>
          <a:solidFill>
            <a:srgbClr val="EBEBEB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/>
          <p:nvPr/>
        </p:nvSpPr>
        <p:spPr>
          <a:xfrm rot="5400000">
            <a:off x="4459123" y="2262492"/>
            <a:ext cx="319500" cy="115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BEBEB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7"/>
          <p:cNvSpPr/>
          <p:nvPr/>
        </p:nvSpPr>
        <p:spPr>
          <a:xfrm rot="-5400000">
            <a:off x="1087186" y="3840442"/>
            <a:ext cx="416700" cy="1093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BEBEB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7"/>
          <p:cNvSpPr/>
          <p:nvPr/>
        </p:nvSpPr>
        <p:spPr>
          <a:xfrm rot="10800000">
            <a:off x="4124737" y="4240961"/>
            <a:ext cx="1146900" cy="354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BEBEB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7"/>
          <p:cNvSpPr txBox="1"/>
          <p:nvPr/>
        </p:nvSpPr>
        <p:spPr>
          <a:xfrm>
            <a:off x="1899250" y="2508200"/>
            <a:ext cx="19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Domination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2175550" y="4178850"/>
            <a:ext cx="13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Struggle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>
            <a:off x="76200" y="3361525"/>
            <a:ext cx="17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Masking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4251900" y="3313075"/>
            <a:ext cx="17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Distraction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7"/>
          <p:cNvSpPr/>
          <p:nvPr/>
        </p:nvSpPr>
        <p:spPr>
          <a:xfrm>
            <a:off x="6844786" y="2650842"/>
            <a:ext cx="1064100" cy="355500"/>
          </a:xfrm>
          <a:prstGeom prst="bentArrow">
            <a:avLst>
              <a:gd fmla="val 25000" name="adj1"/>
              <a:gd fmla="val 24426" name="adj2"/>
              <a:gd fmla="val 25000" name="adj3"/>
              <a:gd fmla="val 43750" name="adj4"/>
            </a:avLst>
          </a:prstGeom>
          <a:solidFill>
            <a:srgbClr val="EBEBEB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7"/>
          <p:cNvSpPr/>
          <p:nvPr/>
        </p:nvSpPr>
        <p:spPr>
          <a:xfrm rot="5400000">
            <a:off x="10555123" y="2232042"/>
            <a:ext cx="319500" cy="115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BEBEB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7"/>
          <p:cNvSpPr/>
          <p:nvPr/>
        </p:nvSpPr>
        <p:spPr>
          <a:xfrm rot="-5400000">
            <a:off x="7183186" y="3809992"/>
            <a:ext cx="416700" cy="1093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BEBEB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 rot="10800000">
            <a:off x="10220737" y="4210511"/>
            <a:ext cx="1146900" cy="354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BEBEB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 txBox="1"/>
          <p:nvPr/>
        </p:nvSpPr>
        <p:spPr>
          <a:xfrm>
            <a:off x="8330050" y="2502800"/>
            <a:ext cx="13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Mastery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7"/>
          <p:cNvSpPr txBox="1"/>
          <p:nvPr/>
        </p:nvSpPr>
        <p:spPr>
          <a:xfrm>
            <a:off x="8449150" y="4178850"/>
            <a:ext cx="11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Hubris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7"/>
          <p:cNvSpPr txBox="1"/>
          <p:nvPr/>
        </p:nvSpPr>
        <p:spPr>
          <a:xfrm>
            <a:off x="6172200" y="3331075"/>
            <a:ext cx="19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Substitution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7"/>
          <p:cNvSpPr txBox="1"/>
          <p:nvPr/>
        </p:nvSpPr>
        <p:spPr>
          <a:xfrm>
            <a:off x="10347900" y="3282625"/>
            <a:ext cx="177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Growth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7"/>
          <p:cNvSpPr txBox="1"/>
          <p:nvPr/>
        </p:nvSpPr>
        <p:spPr>
          <a:xfrm>
            <a:off x="1899250" y="1887200"/>
            <a:ext cx="19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Demanding</a:t>
            </a:r>
            <a:endParaRPr b="1" sz="2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8191900" y="1887200"/>
            <a:ext cx="16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Supplying</a:t>
            </a:r>
            <a:endParaRPr b="1" sz="2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>
            <p:ph idx="4294967295" type="body"/>
          </p:nvPr>
        </p:nvSpPr>
        <p:spPr>
          <a:xfrm>
            <a:off x="685800" y="2065802"/>
            <a:ext cx="49959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 Dichotomies</a:t>
            </a:r>
            <a:endParaRPr sz="3000"/>
          </a:p>
        </p:txBody>
      </p:sp>
      <p:sp>
        <p:nvSpPr>
          <p:cNvPr id="161" name="Google Shape;161;p21"/>
          <p:cNvSpPr/>
          <p:nvPr/>
        </p:nvSpPr>
        <p:spPr>
          <a:xfrm>
            <a:off x="9462800" y="45157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7762300" y="21620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9462800" y="33335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7762300" y="56815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7762300" y="45157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9462800" y="21512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9462800" y="56980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762300" y="33389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/>
          <p:nvPr>
            <p:ph type="title"/>
          </p:nvPr>
        </p:nvSpPr>
        <p:spPr>
          <a:xfrm>
            <a:off x="68400" y="34500"/>
            <a:ext cx="39192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400"/>
              <a:t>Shorthand Guide</a:t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7" name="Google Shape;427;p48"/>
          <p:cNvGraphicFramePr/>
          <p:nvPr/>
        </p:nvGraphicFramePr>
        <p:xfrm>
          <a:off x="114300" y="110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2160050"/>
                <a:gridCol w="1576050"/>
                <a:gridCol w="1991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IM Element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Symbol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 u="sng">
                          <a:solidFill>
                            <a:srgbClr val="FFFFFF"/>
                          </a:solidFill>
                        </a:rPr>
                        <a:t>Shorthand</a:t>
                      </a:r>
                      <a:endParaRPr b="1" sz="2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Force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F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Senses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Ideas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Telos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Pragmatism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P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Laws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L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Emotions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Relations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8" name="Google Shape;428;p48"/>
          <p:cNvSpPr/>
          <p:nvPr/>
        </p:nvSpPr>
        <p:spPr>
          <a:xfrm>
            <a:off x="2830125" y="4241163"/>
            <a:ext cx="422100" cy="4155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8"/>
          <p:cNvSpPr/>
          <p:nvPr/>
        </p:nvSpPr>
        <p:spPr>
          <a:xfrm>
            <a:off x="2830125" y="4853178"/>
            <a:ext cx="422100" cy="4155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8"/>
          <p:cNvSpPr/>
          <p:nvPr/>
        </p:nvSpPr>
        <p:spPr>
          <a:xfrm>
            <a:off x="2830116" y="5465179"/>
            <a:ext cx="422100" cy="4155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8"/>
          <p:cNvSpPr/>
          <p:nvPr/>
        </p:nvSpPr>
        <p:spPr>
          <a:xfrm>
            <a:off x="2830134" y="6077179"/>
            <a:ext cx="422100" cy="4155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8"/>
          <p:cNvSpPr/>
          <p:nvPr/>
        </p:nvSpPr>
        <p:spPr>
          <a:xfrm>
            <a:off x="2830125" y="3629165"/>
            <a:ext cx="422100" cy="4155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8"/>
          <p:cNvSpPr/>
          <p:nvPr/>
        </p:nvSpPr>
        <p:spPr>
          <a:xfrm>
            <a:off x="2830125" y="3017163"/>
            <a:ext cx="422100" cy="4155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2830125" y="2405175"/>
            <a:ext cx="422100" cy="4155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830125" y="1793179"/>
            <a:ext cx="422100" cy="4155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6" name="Google Shape;436;p48"/>
          <p:cNvGraphicFramePr/>
          <p:nvPr/>
        </p:nvGraphicFramePr>
        <p:xfrm>
          <a:off x="6616525" y="110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2602600"/>
                <a:gridCol w="2014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Function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 u="sng">
                          <a:solidFill>
                            <a:schemeClr val="lt1"/>
                          </a:solidFill>
                        </a:rPr>
                        <a:t>Shorthand</a:t>
                      </a:r>
                      <a:endParaRPr b="1" sz="2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Leading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1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Creative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2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Role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3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Vulnerable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4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Suggestive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5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Mobilising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6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Ignoring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7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Demonstrative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8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7" name="Google Shape;437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68400" y="226525"/>
            <a:ext cx="21549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400"/>
              <a:t>Full Type Conversion</a:t>
            </a:r>
            <a:endParaRPr b="0" i="0" sz="3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3" name="Google Shape;443;p49"/>
          <p:cNvGraphicFramePr/>
          <p:nvPr/>
        </p:nvGraphicFramePr>
        <p:xfrm>
          <a:off x="2397975" y="6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889000"/>
                <a:gridCol w="1579300"/>
                <a:gridCol w="1619700"/>
                <a:gridCol w="25305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Three Letter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Four Letter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Model A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ENTP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Inventor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I1, L2, F3, R4, S5, E6, T7, P8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SEI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ISFP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Nurturer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S1, E2, T3, P4, I5, L6, F7, R8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ESFJ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Host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E1, S2, P3, T4, L5, I6, R7, F8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LII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INTJ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Analyst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L1, I2, R3, F4, E5, S6, P7, T8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EIE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ENFJ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Icon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E1, T2, P3, S4, L5, F6, R7, I8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LSI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ISTJ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Inspector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L1, F2, R3, I4, E5, T6, P7, S8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ESTP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Conqueror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F1, L2, I3, R4, T5, E6, S7, P8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IEI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INFP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Mystic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T1, E2, S3, P4, F5, L6, I7, R8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SEE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ESFP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Opportunist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F1, R2, I3, L4, T5, P6, S7, E8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ILI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Critic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T1, P2, S3, E4, F5, R6, I7, L8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LIE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ENTJ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Entrepreneur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P1, T2, E3, S4, R5, F6, L7, I8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ESI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ISFJ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Guardian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R1, F2, L3, I4, P5, T6, E7, S8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F9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ESTJ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Practitioner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P1, S2, E3, T4, R5, I6, L7, F8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EII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INFJ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Counsellor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R1, I2, L3, F4, P5, S6, E7, T8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IEE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ENFP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Explorer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I1, R2, F3, L4, S5, P6, T7, E8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SLI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ISTP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 Craftsman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S1, P2, T3, E4, I5, R6, F7, L8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155CC"/>
                    </a:solidFill>
                  </a:tcPr>
                </a:tc>
              </a:tr>
            </a:tbl>
          </a:graphicData>
        </a:graphic>
      </p:graphicFrame>
      <p:sp>
        <p:nvSpPr>
          <p:cNvPr id="444" name="Google Shape;444;p49"/>
          <p:cNvSpPr txBox="1"/>
          <p:nvPr/>
        </p:nvSpPr>
        <p:spPr>
          <a:xfrm>
            <a:off x="10339950" y="929300"/>
            <a:ext cx="12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endParaRPr sz="2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9"/>
          <p:cNvSpPr txBox="1"/>
          <p:nvPr/>
        </p:nvSpPr>
        <p:spPr>
          <a:xfrm>
            <a:off x="10339950" y="2552100"/>
            <a:ext cx="128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Beta</a:t>
            </a:r>
            <a:endParaRPr sz="2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9"/>
          <p:cNvSpPr txBox="1"/>
          <p:nvPr/>
        </p:nvSpPr>
        <p:spPr>
          <a:xfrm>
            <a:off x="10339950" y="4116075"/>
            <a:ext cx="13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Gamma</a:t>
            </a:r>
            <a:endParaRPr sz="2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10339950" y="5727125"/>
            <a:ext cx="136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Delta</a:t>
            </a:r>
            <a:endParaRPr sz="28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9"/>
          <p:cNvSpPr txBox="1"/>
          <p:nvPr/>
        </p:nvSpPr>
        <p:spPr>
          <a:xfrm>
            <a:off x="0" y="1858600"/>
            <a:ext cx="239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454" name="Google Shape;454;p50"/>
          <p:cNvSpPr txBox="1"/>
          <p:nvPr/>
        </p:nvSpPr>
        <p:spPr>
          <a:xfrm>
            <a:off x="117625" y="2009675"/>
            <a:ext cx="12074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 up the Model A for every type in the Socion.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 a page of A4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Divide the page of A4 into 4 Quadras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Within each Quadra, draw 4 Model A rectangles with 8 inner squares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 the name of each type under each Model A rectangle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Fill in the symbols for each IM Element assigned to each Function for each type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TODAY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2"/>
          <p:cNvSpPr txBox="1"/>
          <p:nvPr>
            <p:ph idx="4294967295" type="body"/>
          </p:nvPr>
        </p:nvSpPr>
        <p:spPr>
          <a:xfrm>
            <a:off x="685800" y="1936400"/>
            <a:ext cx="49959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-GB" sz="3000"/>
              <a:t>Functions of Model A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GB" sz="3000"/>
              <a:t>Function Interactions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GB" sz="3000"/>
              <a:t>Function Transitions</a:t>
            </a:r>
            <a:endParaRPr sz="3000"/>
          </a:p>
        </p:txBody>
      </p:sp>
      <p:graphicFrame>
        <p:nvGraphicFramePr>
          <p:cNvPr id="176" name="Google Shape;176;p22"/>
          <p:cNvGraphicFramePr/>
          <p:nvPr/>
        </p:nvGraphicFramePr>
        <p:xfrm>
          <a:off x="7423375" y="206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696875"/>
                <a:gridCol w="16968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" name="Google Shape;177;p22"/>
          <p:cNvSpPr/>
          <p:nvPr/>
        </p:nvSpPr>
        <p:spPr>
          <a:xfrm>
            <a:off x="9462800" y="45157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7762300" y="21620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9462800" y="33335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7762300" y="56815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7762300" y="45157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9462800" y="21512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9462800" y="56980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7762300" y="33389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1030350" y="0"/>
            <a:ext cx="10131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MODEL A - 8 FUNCTIONS</a:t>
            </a:r>
            <a:endParaRPr/>
          </a:p>
        </p:txBody>
      </p:sp>
      <p:graphicFrame>
        <p:nvGraphicFramePr>
          <p:cNvPr id="191" name="Google Shape;191;p23"/>
          <p:cNvGraphicFramePr/>
          <p:nvPr/>
        </p:nvGraphicFramePr>
        <p:xfrm>
          <a:off x="1070363" y="1073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2037675"/>
                <a:gridCol w="2096000"/>
                <a:gridCol w="2355050"/>
                <a:gridCol w="2662600"/>
                <a:gridCol w="899925"/>
              </a:tblGrid>
              <a:tr h="4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Block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Dimension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Approach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 u="sng">
                          <a:solidFill>
                            <a:srgbClr val="FFFFFF"/>
                          </a:solidFill>
                        </a:rPr>
                        <a:t>Function</a:t>
                      </a:r>
                      <a:endParaRPr b="1" sz="2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 u="sng">
                          <a:solidFill>
                            <a:srgbClr val="FFFFFF"/>
                          </a:solidFill>
                        </a:rPr>
                        <a:t>No.</a:t>
                      </a:r>
                      <a:endParaRPr b="1" sz="2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Ego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4D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Assertive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Leading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Ego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3D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Collaborative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Creative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2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Super-Ego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2D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Reluctant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Role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Super-Ego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1D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Intransigent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Vulnerable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4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Super-Id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1D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Collaborative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Suggestive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5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Super-Id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2D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Assertive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Mobilising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6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Id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3D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Intransigent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Ignoring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7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Id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4D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Reluctant</a:t>
                      </a:r>
                      <a:endParaRPr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Demonstrative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8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1030350" y="0"/>
            <a:ext cx="10131300" cy="1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MODEL A - 8 FUNCTIONS</a:t>
            </a:r>
            <a:endParaRPr/>
          </a:p>
        </p:txBody>
      </p:sp>
      <p:graphicFrame>
        <p:nvGraphicFramePr>
          <p:cNvPr id="198" name="Google Shape;198;p24"/>
          <p:cNvGraphicFramePr/>
          <p:nvPr/>
        </p:nvGraphicFramePr>
        <p:xfrm>
          <a:off x="3210550" y="132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2785275"/>
                <a:gridCol w="2985625"/>
              </a:tblGrid>
              <a:tr h="11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1. Leading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2. Creative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4. Vulnerable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3. Role 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6. Mobili</a:t>
                      </a: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s</a:t>
                      </a: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ing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5. Suggestive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7. Ignoring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8. Demonstrativ</a:t>
                      </a: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e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24"/>
          <p:cNvSpPr txBox="1"/>
          <p:nvPr/>
        </p:nvSpPr>
        <p:spPr>
          <a:xfrm>
            <a:off x="1082225" y="1635100"/>
            <a:ext cx="187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082225" y="2780000"/>
            <a:ext cx="187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Super-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1082225" y="3924900"/>
            <a:ext cx="187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Super-Id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1082225" y="5069800"/>
            <a:ext cx="187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1030350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MODEL A - 8 FUNCTIONS</a:t>
            </a:r>
            <a:endParaRPr/>
          </a:p>
        </p:txBody>
      </p:sp>
      <p:graphicFrame>
        <p:nvGraphicFramePr>
          <p:cNvPr id="209" name="Google Shape;209;p25"/>
          <p:cNvGraphicFramePr/>
          <p:nvPr/>
        </p:nvGraphicFramePr>
        <p:xfrm>
          <a:off x="66451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2044375"/>
                <a:gridCol w="2191400"/>
              </a:tblGrid>
              <a:tr h="117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1. 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2. 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4.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3.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6. 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5. 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0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7. 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8. 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0" name="Google Shape;210;p25"/>
          <p:cNvSpPr/>
          <p:nvPr/>
        </p:nvSpPr>
        <p:spPr>
          <a:xfrm>
            <a:off x="8178888" y="2662800"/>
            <a:ext cx="1168200" cy="15324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178875" y="4898550"/>
            <a:ext cx="1168200" cy="1532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435250" y="2470300"/>
            <a:ext cx="5811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Blocking of functions within Block by default, e.g 1+2.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 Block vertically, 2+3, but does not feel natura</a:t>
            </a: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Vertical blocking sometimes necessary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1 - LEADING FUNCTION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685800" y="2065800"/>
            <a:ext cx="6912900" cy="311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Ego, 4D and Assertive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Sets why we do what we do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Assumes others view the world similarly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Takes precedence, decides our priorities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 of the psyche, calls the shots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0" name="Google Shape;220;p26"/>
          <p:cNvGraphicFramePr/>
          <p:nvPr/>
        </p:nvGraphicFramePr>
        <p:xfrm>
          <a:off x="9013900" y="69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975" y="3595175"/>
            <a:ext cx="4054075" cy="30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2 - CREATIVE FUNCTION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685800" y="2065800"/>
            <a:ext cx="6880500" cy="311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Ego, 3D and Collaborative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Implements the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Leading’s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program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Gives it a distinct flavour or focus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Adapts and adjusts itself without fuss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Helpful sidekick, follows orders with skill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9" name="Google Shape;229;p27"/>
          <p:cNvGraphicFramePr/>
          <p:nvPr/>
        </p:nvGraphicFramePr>
        <p:xfrm>
          <a:off x="9013900" y="69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{55F70FC8-FF19-4E81-AB83-1960FE02DCDD}</a:tableStyleId>
              </a:tblPr>
              <a:tblGrid>
                <a:gridCol w="1168300"/>
                <a:gridCol w="1168300"/>
              </a:tblGrid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1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2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0000"/>
                    </a:solidFill>
                  </a:tcPr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4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5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7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099" y="4119525"/>
            <a:ext cx="4358675" cy="24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